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341" autoAdjust="0"/>
  </p:normalViewPr>
  <p:slideViewPr>
    <p:cSldViewPr>
      <p:cViewPr varScale="1">
        <p:scale>
          <a:sx n="71" d="100"/>
          <a:sy n="71" d="100"/>
        </p:scale>
        <p:origin x="-4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76FA2-47B8-4A7B-9395-856A21404E35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244E20-3FD5-45DF-B6D7-28BF97D19E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070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b="1" dirty="0" smtClean="0"/>
              <a:t>OPEC</a:t>
            </a:r>
            <a:r>
              <a:rPr lang="en-US" dirty="0" smtClean="0"/>
              <a:t>: Organization of the Petroleum Exporting Countries</a:t>
            </a:r>
          </a:p>
          <a:p>
            <a:pPr>
              <a:buFontTx/>
              <a:buChar char="-"/>
            </a:pPr>
            <a:r>
              <a:rPr lang="en-US" dirty="0" smtClean="0"/>
              <a:t>OPEC</a:t>
            </a:r>
            <a:r>
              <a:rPr lang="en-US" baseline="0" dirty="0" smtClean="0"/>
              <a:t> countries refused to sell oil to Western countries supporting Israel (including Canada)</a:t>
            </a:r>
          </a:p>
          <a:p>
            <a:pPr>
              <a:buFontTx/>
              <a:buChar char="-"/>
            </a:pPr>
            <a:r>
              <a:rPr lang="en-US" b="1" baseline="0" dirty="0" smtClean="0"/>
              <a:t>Oil and gas prices increase about 400%</a:t>
            </a:r>
          </a:p>
          <a:p>
            <a:pPr>
              <a:buFontTx/>
              <a:buChar char="-"/>
            </a:pPr>
            <a:r>
              <a:rPr lang="en-US" baseline="0" dirty="0" smtClean="0"/>
              <a:t>Huge increase in oil started a round of inflation (lasted most of the 1970’s)</a:t>
            </a:r>
          </a:p>
          <a:p>
            <a:pPr>
              <a:buFontTx/>
              <a:buChar char="-"/>
            </a:pPr>
            <a:r>
              <a:rPr lang="en-US" baseline="0" dirty="0" smtClean="0"/>
              <a:t>Prices of goods in Canada increased</a:t>
            </a:r>
          </a:p>
          <a:p>
            <a:pPr lvl="1">
              <a:buFontTx/>
              <a:buChar char="-"/>
            </a:pPr>
            <a:r>
              <a:rPr lang="en-US" b="1" baseline="0" dirty="0" smtClean="0"/>
              <a:t>Canadian workers began demanding higher wages</a:t>
            </a:r>
            <a:endParaRPr lang="en-US" b="0" baseline="0" dirty="0" smtClean="0"/>
          </a:p>
          <a:p>
            <a:pPr lvl="2">
              <a:buFontTx/>
              <a:buChar char="-"/>
            </a:pPr>
            <a:r>
              <a:rPr lang="en-US" b="0" baseline="0" dirty="0" smtClean="0"/>
              <a:t>Wages increased, prices increased = </a:t>
            </a:r>
            <a:r>
              <a:rPr lang="en-US" b="1" baseline="0" dirty="0" smtClean="0"/>
              <a:t>spiraling inflation</a:t>
            </a:r>
          </a:p>
          <a:p>
            <a:pPr lvl="0">
              <a:buFontTx/>
              <a:buChar char="-"/>
            </a:pPr>
            <a:r>
              <a:rPr lang="en-US" b="0" dirty="0" smtClean="0"/>
              <a:t>Businesses</a:t>
            </a:r>
            <a:r>
              <a:rPr lang="en-US" b="0" baseline="0" dirty="0" smtClean="0"/>
              <a:t> failing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Unemployment rates increased: </a:t>
            </a:r>
            <a:r>
              <a:rPr lang="en-US" b="0" baseline="0" dirty="0" smtClean="0"/>
              <a:t>from avg. 3-5% to about 12%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Need for women to enter the workforce</a:t>
            </a:r>
            <a:endParaRPr lang="en-US" b="0" baseline="0" dirty="0" smtClean="0"/>
          </a:p>
          <a:p>
            <a:pPr lvl="0">
              <a:buFontTx/>
              <a:buChar char="-"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4E20-3FD5-45DF-B6D7-28BF97D19E8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dirty="0" smtClean="0"/>
              <a:t>2 economic problems that Canada faced in the past resurfaced</a:t>
            </a:r>
          </a:p>
          <a:p>
            <a:pPr lvl="1">
              <a:buFontTx/>
              <a:buChar char="-"/>
            </a:pPr>
            <a:r>
              <a:rPr lang="en-US" b="1" dirty="0" smtClean="0"/>
              <a:t>Regional disparity</a:t>
            </a:r>
            <a:endParaRPr lang="en-US" b="0" dirty="0" smtClean="0"/>
          </a:p>
          <a:p>
            <a:pPr lvl="2">
              <a:buFontTx/>
              <a:buChar char="-"/>
            </a:pPr>
            <a:r>
              <a:rPr lang="en-US" b="0" dirty="0" smtClean="0"/>
              <a:t>Industries that rely on natural resources hit the hardest</a:t>
            </a:r>
          </a:p>
          <a:p>
            <a:pPr lvl="3">
              <a:buFontTx/>
              <a:buChar char="-"/>
            </a:pPr>
            <a:r>
              <a:rPr lang="en-US" b="0" dirty="0" smtClean="0"/>
              <a:t>Fishing industry</a:t>
            </a:r>
            <a:r>
              <a:rPr lang="en-US" b="0" baseline="0" dirty="0" smtClean="0"/>
              <a:t> of Atlantic Canada</a:t>
            </a:r>
          </a:p>
          <a:p>
            <a:pPr lvl="3">
              <a:buFontTx/>
              <a:buChar char="-"/>
            </a:pPr>
            <a:r>
              <a:rPr lang="en-US" b="0" baseline="0" dirty="0" smtClean="0"/>
              <a:t>Forestry, mining, and fishing industries in BC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Ontario and Quebec less affected: other provinces resented them</a:t>
            </a:r>
          </a:p>
          <a:p>
            <a:pPr lvl="2">
              <a:buFontTx/>
              <a:buChar char="-"/>
            </a:pPr>
            <a:r>
              <a:rPr lang="en-US" b="1" baseline="0" dirty="0" smtClean="0"/>
              <a:t>Increase transfer payments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1" baseline="0" dirty="0" smtClean="0"/>
              <a:t>Western alienation</a:t>
            </a:r>
            <a:endParaRPr lang="en-US" b="0" baseline="0" dirty="0" smtClean="0"/>
          </a:p>
          <a:p>
            <a:pPr lvl="2">
              <a:buFontTx/>
              <a:buChar char="-"/>
            </a:pPr>
            <a:r>
              <a:rPr lang="en-US" b="0" baseline="0" dirty="0" smtClean="0"/>
              <a:t>Long existed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1970’s: westerners shocked when the federal </a:t>
            </a:r>
            <a:r>
              <a:rPr lang="en-US" b="0" baseline="0" dirty="0" err="1" smtClean="0"/>
              <a:t>g’ment</a:t>
            </a:r>
            <a:r>
              <a:rPr lang="en-US" b="0" baseline="0" dirty="0" smtClean="0"/>
              <a:t> froze the price of domestic oil and gas and imposed a tax on petroleum exported from W. Canada</a:t>
            </a:r>
          </a:p>
          <a:p>
            <a:pPr lvl="3">
              <a:buFontTx/>
              <a:buChar char="-"/>
            </a:pPr>
            <a:r>
              <a:rPr lang="en-US" b="0" baseline="0" dirty="0" smtClean="0"/>
              <a:t>$ would subsidize the cost of imported oil in the East</a:t>
            </a:r>
          </a:p>
          <a:p>
            <a:pPr lvl="3">
              <a:buFontTx/>
              <a:buChar char="-"/>
            </a:pPr>
            <a:r>
              <a:rPr lang="en-US" b="0" baseline="0" dirty="0" smtClean="0"/>
              <a:t>Infuriated many Albertans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National Energy Plan (</a:t>
            </a:r>
            <a:r>
              <a:rPr lang="en-US" b="1" baseline="0" dirty="0" err="1" smtClean="0"/>
              <a:t>NEP</a:t>
            </a:r>
            <a:r>
              <a:rPr lang="en-US" b="1" baseline="0" dirty="0" smtClean="0"/>
              <a:t>)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dirty="0" smtClean="0"/>
              <a:t>Provided funding to Can petroleum companies to drill for oil</a:t>
            </a:r>
          </a:p>
          <a:p>
            <a:pPr lvl="1">
              <a:buFontTx/>
              <a:buChar char="-"/>
            </a:pPr>
            <a:r>
              <a:rPr lang="en-US" b="0" dirty="0" smtClean="0"/>
              <a:t>Encouraged consumers to switch from oil to gas and electric sources of power</a:t>
            </a:r>
          </a:p>
          <a:p>
            <a:pPr lvl="1">
              <a:buFontTx/>
              <a:buChar char="-"/>
            </a:pPr>
            <a:r>
              <a:rPr lang="en-US" b="0" dirty="0" smtClean="0"/>
              <a:t>Alberta: angry</a:t>
            </a:r>
          </a:p>
          <a:p>
            <a:pPr lvl="1">
              <a:buFontTx/>
              <a:buChar char="-"/>
            </a:pPr>
            <a:r>
              <a:rPr lang="en-US" b="0" dirty="0" smtClean="0"/>
              <a:t>Dismantled by 1984 when oil prices decreased</a:t>
            </a:r>
          </a:p>
          <a:p>
            <a:pPr lvl="1">
              <a:buFontTx/>
              <a:buChar char="-"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4E20-3FD5-45DF-B6D7-28BF97D19E8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b="1" dirty="0" smtClean="0"/>
              <a:t>US influence?</a:t>
            </a:r>
            <a:endParaRPr lang="en-US" b="0" dirty="0" smtClean="0"/>
          </a:p>
          <a:p>
            <a:pPr>
              <a:buFontTx/>
              <a:buChar char="-"/>
            </a:pPr>
            <a:r>
              <a:rPr lang="en-US" b="0" dirty="0" smtClean="0"/>
              <a:t>Trudeau: interest in finding new trading partners</a:t>
            </a:r>
          </a:p>
          <a:p>
            <a:pPr lvl="1">
              <a:buFontTx/>
              <a:buChar char="-"/>
            </a:pPr>
            <a:r>
              <a:rPr lang="en-US" b="0" dirty="0" smtClean="0"/>
              <a:t>So that Canada no longer depend</a:t>
            </a:r>
            <a:r>
              <a:rPr lang="en-US" b="0" baseline="0" dirty="0" smtClean="0"/>
              <a:t> so heavily on US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Tried European Economic Community (EEC)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More interested in increasing trade amongst themselves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SE Asian countries: little interest in special agreement with Canada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Had to accept reality of Canada’s dependence on US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Protect econ and culture</a:t>
            </a:r>
            <a:endParaRPr lang="en-US" b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4E20-3FD5-45DF-B6D7-28BF97D19E8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b="1" dirty="0" smtClean="0"/>
              <a:t>Rooted in this era</a:t>
            </a:r>
          </a:p>
          <a:p>
            <a:pPr>
              <a:buFontTx/>
              <a:buChar char="-"/>
            </a:pPr>
            <a:r>
              <a:rPr lang="en-US" b="1" dirty="0" smtClean="0"/>
              <a:t>Silent Spring</a:t>
            </a:r>
            <a:r>
              <a:rPr lang="en-US" b="0" dirty="0" smtClean="0"/>
              <a:t> (1962)</a:t>
            </a:r>
          </a:p>
          <a:p>
            <a:pPr lvl="1">
              <a:buFontTx/>
              <a:buChar char="-"/>
            </a:pPr>
            <a:r>
              <a:rPr lang="en-US" b="0" dirty="0" smtClean="0"/>
              <a:t>N. Am.’s becoming aware of the extent of environmental damage</a:t>
            </a:r>
          </a:p>
          <a:p>
            <a:pPr lvl="1">
              <a:buFontTx/>
              <a:buChar char="-"/>
            </a:pPr>
            <a:r>
              <a:rPr lang="en-US" b="0" dirty="0" smtClean="0"/>
              <a:t>Warned that pollution of the air, water, and soil threatening life on Earth</a:t>
            </a:r>
          </a:p>
          <a:p>
            <a:pPr lvl="1">
              <a:buFontTx/>
              <a:buChar char="-"/>
            </a:pPr>
            <a:r>
              <a:rPr lang="en-US" b="0" dirty="0" smtClean="0"/>
              <a:t>Criticized industry for producing toxic</a:t>
            </a:r>
            <a:r>
              <a:rPr lang="en-US" b="0" baseline="0" dirty="0" smtClean="0"/>
              <a:t> pesticides (such as DDT) claiming they were safe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Resisted change</a:t>
            </a:r>
            <a:endParaRPr lang="en-US" b="0" baseline="0" dirty="0" smtClean="0"/>
          </a:p>
          <a:p>
            <a:pPr lvl="0">
              <a:buFontTx/>
              <a:buChar char="-"/>
            </a:pPr>
            <a:r>
              <a:rPr lang="en-US" b="1" baseline="0" dirty="0" smtClean="0"/>
              <a:t>Public concern 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Environmental groups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smtClean="0"/>
              <a:t>Lobby governments to control pollution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Legislation changed</a:t>
            </a:r>
            <a:endParaRPr lang="en-US" b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4E20-3FD5-45DF-B6D7-28BF97D19E8F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b="1" dirty="0" smtClean="0"/>
              <a:t>Warriors for the environment</a:t>
            </a:r>
          </a:p>
          <a:p>
            <a:pPr>
              <a:buFontTx/>
              <a:buChar char="-"/>
            </a:pPr>
            <a:r>
              <a:rPr lang="en-US" b="1" dirty="0" smtClean="0"/>
              <a:t>Est. 1970 by Van. Activists</a:t>
            </a:r>
          </a:p>
          <a:p>
            <a:pPr>
              <a:buFontTx/>
              <a:buChar char="-"/>
            </a:pPr>
            <a:r>
              <a:rPr lang="en-US" b="1" dirty="0" smtClean="0"/>
              <a:t>Draw attn to </a:t>
            </a:r>
            <a:r>
              <a:rPr lang="en-US" b="1" dirty="0" err="1" smtClean="0"/>
              <a:t>enviro</a:t>
            </a:r>
            <a:r>
              <a:rPr lang="en-US" b="1" baseline="0" dirty="0" smtClean="0"/>
              <a:t> concerns</a:t>
            </a:r>
          </a:p>
          <a:p>
            <a:pPr>
              <a:buFontTx/>
              <a:buChar char="-"/>
            </a:pPr>
            <a:r>
              <a:rPr lang="en-US" b="1" baseline="0" dirty="0" smtClean="0"/>
              <a:t>1971: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smtClean="0"/>
              <a:t>11 set sail from Vancouver to “bear witness” to US’s underground nuclear testing on Amchitka Island, AK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Concerned about the immediate effects on the region’s ecology (possibility of earthquakes and tsunamis along Pacific coast)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Strong anti-nuclear message to spread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Mission not successful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US’s final nuclear test in the area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Some believe this voyage, and the global </a:t>
            </a:r>
            <a:r>
              <a:rPr lang="en-US" b="0" baseline="0" dirty="0" err="1" smtClean="0"/>
              <a:t>enivro</a:t>
            </a:r>
            <a:r>
              <a:rPr lang="en-US" b="0" baseline="0" dirty="0" smtClean="0"/>
              <a:t> awareness that resulted, was the beginning of the end of the Cold War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4E20-3FD5-45DF-B6D7-28BF97D19E8F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b="1" dirty="0" smtClean="0"/>
              <a:t>Result of awareness</a:t>
            </a:r>
          </a:p>
          <a:p>
            <a:pPr>
              <a:buFontTx/>
              <a:buChar char="-"/>
            </a:pPr>
            <a:r>
              <a:rPr lang="en-US" dirty="0" smtClean="0"/>
              <a:t>Today’s energy crisis: increased world demand on hydrocarbons</a:t>
            </a:r>
          </a:p>
          <a:p>
            <a:pPr>
              <a:buFontTx/>
              <a:buChar char="-"/>
            </a:pPr>
            <a:r>
              <a:rPr lang="en-US" dirty="0" smtClean="0"/>
              <a:t>To meet demand and to diminish climate-changing effects of burning</a:t>
            </a:r>
            <a:r>
              <a:rPr lang="en-US" baseline="0" dirty="0" smtClean="0"/>
              <a:t> oil and coal, </a:t>
            </a:r>
            <a:r>
              <a:rPr lang="en-US" b="1" baseline="0" dirty="0" smtClean="0"/>
              <a:t>new technologies</a:t>
            </a:r>
          </a:p>
          <a:p>
            <a:pPr lvl="1">
              <a:buFontTx/>
              <a:buChar char="-"/>
            </a:pPr>
            <a:r>
              <a:rPr lang="en-US" b="1" baseline="0" dirty="0" smtClean="0"/>
              <a:t>Examples </a:t>
            </a:r>
          </a:p>
          <a:p>
            <a:pPr>
              <a:buFontTx/>
              <a:buChar char="-"/>
            </a:pPr>
            <a:r>
              <a:rPr lang="en-US" b="0" dirty="0" smtClean="0"/>
              <a:t>Many </a:t>
            </a:r>
            <a:r>
              <a:rPr lang="en-US" b="0" dirty="0" err="1" smtClean="0"/>
              <a:t>g’ments</a:t>
            </a:r>
            <a:r>
              <a:rPr lang="en-US" b="0" dirty="0" smtClean="0"/>
              <a:t> actively promote energy conservation</a:t>
            </a:r>
          </a:p>
          <a:p>
            <a:pPr lvl="1">
              <a:buFontTx/>
              <a:buChar char="-"/>
            </a:pPr>
            <a:r>
              <a:rPr lang="en-US" b="0" dirty="0" smtClean="0"/>
              <a:t>Some</a:t>
            </a:r>
            <a:r>
              <a:rPr lang="en-US" b="0" baseline="0" dirty="0" smtClean="0"/>
              <a:t> use tax incentives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4E20-3FD5-45DF-B6D7-28BF97D19E8F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44E20-3FD5-45DF-B6D7-28BF97D19E8F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BEE10-1A98-4CD3-8F06-A8431603FEC7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93851-A7CF-4C43-98F8-07A792344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BEE10-1A98-4CD3-8F06-A8431603FEC7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93851-A7CF-4C43-98F8-07A792344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BEE10-1A98-4CD3-8F06-A8431603FEC7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93851-A7CF-4C43-98F8-07A792344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BEE10-1A98-4CD3-8F06-A8431603FEC7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93851-A7CF-4C43-98F8-07A792344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BEE10-1A98-4CD3-8F06-A8431603FEC7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93851-A7CF-4C43-98F8-07A792344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BEE10-1A98-4CD3-8F06-A8431603FEC7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93851-A7CF-4C43-98F8-07A792344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BEE10-1A98-4CD3-8F06-A8431603FEC7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93851-A7CF-4C43-98F8-07A792344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BEE10-1A98-4CD3-8F06-A8431603FEC7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93851-A7CF-4C43-98F8-07A792344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BEE10-1A98-4CD3-8F06-A8431603FEC7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93851-A7CF-4C43-98F8-07A792344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BEE10-1A98-4CD3-8F06-A8431603FEC7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93851-A7CF-4C43-98F8-07A792344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BEE10-1A98-4CD3-8F06-A8431603FEC7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93851-A7CF-4C43-98F8-07A792344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BEE10-1A98-4CD3-8F06-A8431603FEC7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93851-A7CF-4C43-98F8-07A792344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Economic Challenges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i="1" dirty="0" smtClean="0"/>
              <a:t>Canada in the 1960’s and 1970’s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INFLATION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334000"/>
          </a:xfrm>
        </p:spPr>
        <p:txBody>
          <a:bodyPr/>
          <a:lstStyle/>
          <a:p>
            <a:r>
              <a:rPr lang="en-US" dirty="0" smtClean="0"/>
              <a:t>1973: OPEC oil embargo</a:t>
            </a:r>
          </a:p>
          <a:p>
            <a:pPr lvl="1">
              <a:buFont typeface="Wingdings"/>
              <a:buChar char="à"/>
            </a:pPr>
            <a:r>
              <a:rPr lang="en-US" dirty="0" smtClean="0"/>
              <a:t> Arab-Israeli War</a:t>
            </a:r>
          </a:p>
          <a:p>
            <a:r>
              <a:rPr lang="en-US" dirty="0" smtClean="0"/>
              <a:t>Increase in oil prices</a:t>
            </a:r>
          </a:p>
          <a:p>
            <a:r>
              <a:rPr lang="en-US" dirty="0" smtClean="0"/>
              <a:t>Increase in wages </a:t>
            </a:r>
            <a:r>
              <a:rPr lang="en-US" dirty="0" smtClean="0">
                <a:sym typeface="Wingdings" pitchFamily="2" charset="2"/>
              </a:rPr>
              <a:t> increased inflation</a:t>
            </a:r>
          </a:p>
          <a:p>
            <a:r>
              <a:rPr lang="en-US" dirty="0" smtClean="0">
                <a:sym typeface="Wingdings" pitchFamily="2" charset="2"/>
              </a:rPr>
              <a:t>Increased unemployment</a:t>
            </a:r>
          </a:p>
          <a:p>
            <a:r>
              <a:rPr lang="en-US" dirty="0" smtClean="0">
                <a:sym typeface="Wingdings" pitchFamily="2" charset="2"/>
              </a:rPr>
              <a:t>Increase in dual income families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1143000"/>
          </a:xfrm>
        </p:spPr>
        <p:txBody>
          <a:bodyPr/>
          <a:lstStyle/>
          <a:p>
            <a:r>
              <a:rPr lang="en-US" dirty="0" smtClean="0"/>
              <a:t>REGIONALISM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5334000"/>
          </a:xfrm>
        </p:spPr>
        <p:txBody>
          <a:bodyPr/>
          <a:lstStyle/>
          <a:p>
            <a:r>
              <a:rPr lang="en-US" i="1" dirty="0" smtClean="0"/>
              <a:t>Regional disparity</a:t>
            </a:r>
            <a:r>
              <a:rPr lang="en-US" dirty="0" smtClean="0"/>
              <a:t>: economic gap between the poorer provinces and more prosperous province</a:t>
            </a:r>
          </a:p>
          <a:p>
            <a:pPr lvl="1"/>
            <a:r>
              <a:rPr lang="en-US" dirty="0" smtClean="0"/>
              <a:t>Trudeau increased the transfer payments to poorer provinces</a:t>
            </a:r>
          </a:p>
          <a:p>
            <a:r>
              <a:rPr lang="en-US" i="1" dirty="0" smtClean="0"/>
              <a:t>Western alienation</a:t>
            </a:r>
            <a:r>
              <a:rPr lang="en-US" dirty="0" smtClean="0"/>
              <a:t>: the feeling by Western Canada that federal policies favor Central Canada</a:t>
            </a:r>
          </a:p>
          <a:p>
            <a:r>
              <a:rPr lang="en-US" i="1" dirty="0" smtClean="0"/>
              <a:t>National Energy Plan (</a:t>
            </a:r>
            <a:r>
              <a:rPr lang="en-US" i="1" dirty="0" err="1" smtClean="0"/>
              <a:t>NEP</a:t>
            </a:r>
            <a:r>
              <a:rPr lang="en-US" i="1" dirty="0" smtClean="0"/>
              <a:t>):</a:t>
            </a:r>
            <a:endParaRPr lang="en-US" dirty="0" smtClean="0"/>
          </a:p>
          <a:p>
            <a:pPr lvl="1"/>
            <a:r>
              <a:rPr lang="en-US" dirty="0" smtClean="0"/>
              <a:t>Decrease consumption of oil</a:t>
            </a:r>
          </a:p>
          <a:p>
            <a:pPr lvl="1"/>
            <a:r>
              <a:rPr lang="en-US" dirty="0" smtClean="0"/>
              <a:t>Protect Canadians rising oil prices</a:t>
            </a:r>
          </a:p>
          <a:p>
            <a:pPr lvl="1"/>
            <a:r>
              <a:rPr lang="en-US" dirty="0" smtClean="0"/>
              <a:t>Make Canada more self-sufficient in oil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686800" cy="1143000"/>
          </a:xfrm>
        </p:spPr>
        <p:txBody>
          <a:bodyPr/>
          <a:lstStyle/>
          <a:p>
            <a:r>
              <a:rPr lang="en-US" dirty="0" smtClean="0"/>
              <a:t>EXPANDING HORIZONS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686800" cy="5181600"/>
          </a:xfrm>
        </p:spPr>
        <p:txBody>
          <a:bodyPr/>
          <a:lstStyle/>
          <a:p>
            <a:r>
              <a:rPr lang="en-US" dirty="0" smtClean="0"/>
              <a:t>Too much US influence on Can. </a:t>
            </a:r>
            <a:r>
              <a:rPr lang="en-US" dirty="0"/>
              <a:t>e</a:t>
            </a:r>
            <a:r>
              <a:rPr lang="en-US" dirty="0" smtClean="0"/>
              <a:t>conomy? </a:t>
            </a:r>
          </a:p>
          <a:p>
            <a:r>
              <a:rPr lang="en-US" dirty="0" smtClean="0"/>
              <a:t>Trudeau: new trading partners</a:t>
            </a:r>
          </a:p>
          <a:p>
            <a:r>
              <a:rPr lang="en-US" dirty="0" err="1" smtClean="0"/>
              <a:t>G’ment</a:t>
            </a:r>
            <a:r>
              <a:rPr lang="en-US" dirty="0" smtClean="0"/>
              <a:t> tried to strengthen control over econ. </a:t>
            </a:r>
            <a:r>
              <a:rPr lang="en-US" dirty="0"/>
              <a:t>a</a:t>
            </a:r>
            <a:r>
              <a:rPr lang="en-US" dirty="0" smtClean="0"/>
              <a:t>nd culture</a:t>
            </a:r>
          </a:p>
          <a:p>
            <a:pPr lvl="1"/>
            <a:r>
              <a:rPr lang="en-US" dirty="0" err="1" smtClean="0"/>
              <a:t>NEP</a:t>
            </a:r>
            <a:r>
              <a:rPr lang="en-US" dirty="0" smtClean="0"/>
              <a:t>, </a:t>
            </a:r>
            <a:r>
              <a:rPr lang="en-US" dirty="0" err="1" smtClean="0"/>
              <a:t>CRTC</a:t>
            </a:r>
            <a:r>
              <a:rPr lang="en-US" dirty="0" smtClean="0"/>
              <a:t>, Foreign Investment Review Agency (</a:t>
            </a:r>
            <a:r>
              <a:rPr lang="en-US" dirty="0" err="1" smtClean="0"/>
              <a:t>FIRA</a:t>
            </a:r>
            <a:r>
              <a:rPr lang="en-US" dirty="0" smtClean="0"/>
              <a:t>)</a:t>
            </a:r>
          </a:p>
          <a:p>
            <a:pPr lvl="2"/>
            <a:r>
              <a:rPr lang="en-US" dirty="0" err="1" smtClean="0"/>
              <a:t>FIRA</a:t>
            </a:r>
            <a:r>
              <a:rPr lang="en-US" dirty="0" smtClean="0"/>
              <a:t>: review all major proposed foreign investments to determine whether they serve Canada’s national interests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ENVIRONMENT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686800" cy="1143000"/>
          </a:xfrm>
        </p:spPr>
        <p:txBody>
          <a:bodyPr/>
          <a:lstStyle/>
          <a:p>
            <a:r>
              <a:rPr lang="en-US" dirty="0" smtClean="0"/>
              <a:t>ENVIRONMENTAL MOVEMENT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181600"/>
          </a:xfrm>
        </p:spPr>
        <p:txBody>
          <a:bodyPr/>
          <a:lstStyle/>
          <a:p>
            <a:r>
              <a:rPr lang="en-US" dirty="0" smtClean="0"/>
              <a:t>Environmental problems rooted in this era</a:t>
            </a:r>
          </a:p>
          <a:p>
            <a:r>
              <a:rPr lang="en-US" i="1" dirty="0" smtClean="0"/>
              <a:t>Silent Spring</a:t>
            </a:r>
            <a:r>
              <a:rPr lang="en-US" dirty="0" smtClean="0"/>
              <a:t> by American Rachel Carson</a:t>
            </a:r>
          </a:p>
          <a:p>
            <a:pPr lvl="1"/>
            <a:r>
              <a:rPr lang="en-US" dirty="0" smtClean="0"/>
              <a:t>Groundbreaking</a:t>
            </a:r>
          </a:p>
          <a:p>
            <a:r>
              <a:rPr lang="en-US" dirty="0" err="1" smtClean="0"/>
              <a:t>G’ments</a:t>
            </a:r>
            <a:r>
              <a:rPr lang="en-US" dirty="0" smtClean="0"/>
              <a:t> and businesses resisted attempts to limit pollution</a:t>
            </a:r>
          </a:p>
          <a:p>
            <a:r>
              <a:rPr lang="en-US" dirty="0" smtClean="0"/>
              <a:t>Public concern for the environment increased</a:t>
            </a:r>
          </a:p>
          <a:p>
            <a:r>
              <a:rPr lang="en-US" dirty="0" smtClean="0"/>
              <a:t>Environmental groups established</a:t>
            </a:r>
          </a:p>
          <a:p>
            <a:r>
              <a:rPr lang="en-US" dirty="0" smtClean="0"/>
              <a:t>Awareness increased, legislation changed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4572000" cy="5791200"/>
          </a:xfrm>
        </p:spPr>
        <p:txBody>
          <a:bodyPr/>
          <a:lstStyle/>
          <a:p>
            <a:r>
              <a:rPr lang="en-US" dirty="0" smtClean="0"/>
              <a:t>Warriors for the environment</a:t>
            </a:r>
          </a:p>
          <a:p>
            <a:r>
              <a:rPr lang="en-US" dirty="0" smtClean="0"/>
              <a:t>Est. in 1970 by BC activists</a:t>
            </a:r>
          </a:p>
          <a:p>
            <a:pPr lvl="1"/>
            <a:r>
              <a:rPr lang="en-US" dirty="0" smtClean="0"/>
              <a:t>Draw attention to environmental concerns</a:t>
            </a:r>
          </a:p>
          <a:p>
            <a:r>
              <a:rPr lang="en-US" dirty="0" smtClean="0"/>
              <a:t>1971: set sail for Amchitka Island, AK</a:t>
            </a:r>
          </a:p>
          <a:p>
            <a:pPr lvl="1"/>
            <a:r>
              <a:rPr lang="en-US" dirty="0" smtClean="0"/>
              <a:t>“bear witness “ to US underground nuclear testing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146" y="2286000"/>
            <a:ext cx="4343400" cy="2910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73565"/>
            <a:ext cx="5338763" cy="960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686800" cy="1143000"/>
          </a:xfrm>
        </p:spPr>
        <p:txBody>
          <a:bodyPr/>
          <a:lstStyle/>
          <a:p>
            <a:r>
              <a:rPr lang="en-US" dirty="0" smtClean="0"/>
              <a:t>THE FUTURE OF ENERGY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686800" cy="2286000"/>
          </a:xfrm>
        </p:spPr>
        <p:txBody>
          <a:bodyPr/>
          <a:lstStyle/>
          <a:p>
            <a:r>
              <a:rPr lang="en-US" dirty="0" smtClean="0"/>
              <a:t>Result of the increased awareness about the environment</a:t>
            </a:r>
          </a:p>
          <a:p>
            <a:r>
              <a:rPr lang="en-US" dirty="0" smtClean="0"/>
              <a:t>New technologies</a:t>
            </a:r>
          </a:p>
          <a:p>
            <a:r>
              <a:rPr lang="en-US" dirty="0" smtClean="0"/>
              <a:t>Solar, wind, tidal energy</a:t>
            </a:r>
            <a:endParaRPr lang="en-US" dirty="0"/>
          </a:p>
        </p:txBody>
      </p:sp>
      <p:pic>
        <p:nvPicPr>
          <p:cNvPr id="2050" name="Picture 2" descr="http://images2.wikia.nocookie.net/__cb20080710213350/green/images/e/e0/Solar_energ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540" y="2057400"/>
            <a:ext cx="3548958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ppiblog.org/wp-content/uploads/2012/08/wind-energ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962400"/>
            <a:ext cx="3885049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686800" cy="1143000"/>
          </a:xfrm>
        </p:spPr>
        <p:txBody>
          <a:bodyPr/>
          <a:lstStyle/>
          <a:p>
            <a:r>
              <a:rPr lang="en-US" dirty="0" smtClean="0"/>
              <a:t>SOME INNOVATIONS…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686800" cy="3124200"/>
          </a:xfrm>
        </p:spPr>
        <p:txBody>
          <a:bodyPr/>
          <a:lstStyle/>
          <a:p>
            <a:r>
              <a:rPr lang="en-US" dirty="0" smtClean="0"/>
              <a:t>1961: disposable diapers</a:t>
            </a:r>
          </a:p>
          <a:p>
            <a:r>
              <a:rPr lang="en-US" dirty="0" smtClean="0"/>
              <a:t>1967: first heart transplant</a:t>
            </a:r>
          </a:p>
          <a:p>
            <a:r>
              <a:rPr lang="en-US" dirty="0" smtClean="0"/>
              <a:t>1969: internet and first man to walk on the moon</a:t>
            </a:r>
          </a:p>
          <a:p>
            <a:r>
              <a:rPr lang="en-US" dirty="0" smtClean="0"/>
              <a:t>1971: microchip</a:t>
            </a:r>
          </a:p>
          <a:p>
            <a:r>
              <a:rPr lang="en-US" dirty="0" smtClean="0"/>
              <a:t>1976: flexible disk drive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753</Words>
  <Application>Microsoft Office PowerPoint</Application>
  <PresentationFormat>On-screen Show (4:3)</PresentationFormat>
  <Paragraphs>115</Paragraphs>
  <Slides>9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Economic Challenges</vt:lpstr>
      <vt:lpstr>INFLATION</vt:lpstr>
      <vt:lpstr>REGIONALISM</vt:lpstr>
      <vt:lpstr>EXPANDING HORIZONS</vt:lpstr>
      <vt:lpstr>ENVIRONMENT</vt:lpstr>
      <vt:lpstr>ENVIRONMENTAL MOVEMENT</vt:lpstr>
      <vt:lpstr>PowerPoint Presentation</vt:lpstr>
      <vt:lpstr>THE FUTURE OF ENERGY</vt:lpstr>
      <vt:lpstr>SOME INNOVATIONS…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Economic Challenges</dc:title>
  <dc:creator>Claire Rogers</dc:creator>
  <cp:lastModifiedBy>Rogers, Claire</cp:lastModifiedBy>
  <cp:revision>75</cp:revision>
  <dcterms:created xsi:type="dcterms:W3CDTF">2013-05-17T22:47:57Z</dcterms:created>
  <dcterms:modified xsi:type="dcterms:W3CDTF">2013-05-21T15:26:12Z</dcterms:modified>
</cp:coreProperties>
</file>